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68" r:id="rId3"/>
    <p:sldId id="269" r:id="rId4"/>
    <p:sldId id="275" r:id="rId5"/>
    <p:sldId id="281" r:id="rId6"/>
    <p:sldId id="278" r:id="rId7"/>
    <p:sldId id="279" r:id="rId8"/>
    <p:sldId id="280" r:id="rId9"/>
    <p:sldId id="263" r:id="rId10"/>
    <p:sldId id="264" r:id="rId11"/>
    <p:sldId id="265" r:id="rId12"/>
    <p:sldId id="266" r:id="rId13"/>
    <p:sldId id="285" r:id="rId14"/>
    <p:sldId id="288" r:id="rId15"/>
    <p:sldId id="282" r:id="rId16"/>
    <p:sldId id="289" r:id="rId17"/>
    <p:sldId id="286" r:id="rId18"/>
    <p:sldId id="283" r:id="rId19"/>
    <p:sldId id="284" r:id="rId20"/>
    <p:sldId id="290"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bine"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66"/>
    <a:srgbClr val="996600"/>
    <a:srgbClr val="CC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8" autoAdjust="0"/>
    <p:restoredTop sz="94660"/>
  </p:normalViewPr>
  <p:slideViewPr>
    <p:cSldViewPr>
      <p:cViewPr varScale="1">
        <p:scale>
          <a:sx n="57" d="100"/>
          <a:sy n="57" d="100"/>
        </p:scale>
        <p:origin x="-84"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FDDE9E-6176-4187-934E-D4B68A3162EA}" type="datetimeFigureOut">
              <a:rPr lang="de-DE" smtClean="0"/>
              <a:pPr/>
              <a:t>16.08.2012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D011A0-7B61-41D1-AF46-7C0EC4492780}" type="slidenum">
              <a:rPr lang="de-DE" smtClean="0"/>
              <a:pPr/>
              <a:t>‹Nr.›</a:t>
            </a:fld>
            <a:endParaRPr lang="de-DE"/>
          </a:p>
        </p:txBody>
      </p:sp>
    </p:spTree>
    <p:extLst>
      <p:ext uri="{BB962C8B-B14F-4D97-AF65-F5344CB8AC3E}">
        <p14:creationId xmlns:p14="http://schemas.microsoft.com/office/powerpoint/2010/main" xmlns="" val="55198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Fußzeilenplatzhalter 3"/>
          <p:cNvSpPr txBox="1">
            <a:spLocks/>
          </p:cNvSpPr>
          <p:nvPr userDrawn="1"/>
        </p:nvSpPr>
        <p:spPr>
          <a:xfrm>
            <a:off x="0" y="6497960"/>
            <a:ext cx="9144000" cy="360040"/>
          </a:xfrm>
          <a:prstGeom prst="rect">
            <a:avLst/>
          </a:prstGeom>
          <a:solidFill>
            <a:schemeClr val="accent1">
              <a:lumMod val="50000"/>
            </a:schemeClr>
          </a:solidFill>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err="1" smtClean="0">
                <a:ln>
                  <a:noFill/>
                </a:ln>
                <a:solidFill>
                  <a:schemeClr val="bg2"/>
                </a:solidFill>
                <a:effectLst/>
                <a:uLnTx/>
                <a:uFillTx/>
                <a:latin typeface="+mn-lt"/>
                <a:ea typeface="+mn-ea"/>
                <a:cs typeface="+mn-cs"/>
              </a:rPr>
              <a:t>DeLiDi</a:t>
            </a:r>
            <a:r>
              <a:rPr kumimoji="0" lang="de-DE" sz="1600" b="0" i="0" u="none" strike="noStrike" kern="1200" cap="none" spc="0" normalizeH="0" baseline="0" noProof="0" dirty="0" smtClean="0">
                <a:ln>
                  <a:noFill/>
                </a:ln>
                <a:solidFill>
                  <a:schemeClr val="bg2"/>
                </a:solidFill>
                <a:effectLst/>
                <a:uLnTx/>
                <a:uFillTx/>
                <a:latin typeface="+mn-lt"/>
                <a:ea typeface="+mn-ea"/>
                <a:cs typeface="+mn-cs"/>
              </a:rPr>
              <a:t> - Gesellschaft für Deutsche Literatur im Dialog - </a:t>
            </a:r>
            <a:r>
              <a:rPr kumimoji="0" lang="de-DE" sz="1600" b="0" i="0" u="none" strike="noStrike" kern="1200" cap="none" spc="0" normalizeH="0" baseline="0" noProof="0" dirty="0" err="1" smtClean="0">
                <a:ln>
                  <a:noFill/>
                </a:ln>
                <a:solidFill>
                  <a:schemeClr val="bg2"/>
                </a:solidFill>
                <a:effectLst/>
                <a:uLnTx/>
                <a:uFillTx/>
                <a:latin typeface="+mn-lt"/>
                <a:ea typeface="+mn-ea"/>
                <a:cs typeface="+mn-cs"/>
              </a:rPr>
              <a:t>www.delidi.de</a:t>
            </a:r>
            <a:r>
              <a:rPr kumimoji="0" lang="de-DE" sz="1600" b="0" i="0" u="none" strike="noStrike" kern="1200" cap="none" spc="0" normalizeH="0" baseline="0" noProof="0" dirty="0" smtClean="0">
                <a:ln>
                  <a:noFill/>
                </a:ln>
                <a:solidFill>
                  <a:schemeClr val="bg2"/>
                </a:solidFill>
                <a:effectLst/>
                <a:uLnTx/>
                <a:uFillTx/>
                <a:latin typeface="+mn-lt"/>
                <a:ea typeface="+mn-ea"/>
                <a:cs typeface="+mn-cs"/>
              </a:rPr>
              <a:t> / </a:t>
            </a:r>
            <a:r>
              <a:rPr kumimoji="0" lang="de-DE" sz="1600" b="0" i="0" u="none" strike="noStrike" kern="1200" cap="none" spc="0" normalizeH="0" baseline="0" noProof="0" dirty="0" err="1" smtClean="0">
                <a:ln>
                  <a:noFill/>
                </a:ln>
                <a:solidFill>
                  <a:schemeClr val="bg2"/>
                </a:solidFill>
                <a:effectLst/>
                <a:uLnTx/>
                <a:uFillTx/>
                <a:latin typeface="+mn-lt"/>
                <a:ea typeface="+mn-ea"/>
                <a:cs typeface="+mn-cs"/>
              </a:rPr>
              <a:t>www.delidi.kr</a:t>
            </a:r>
            <a:endParaRPr kumimoji="0" lang="de-DE" sz="1600" b="0" i="0" u="none" strike="noStrike" kern="1200" cap="none" spc="0" normalizeH="0" baseline="0" noProof="0" dirty="0">
              <a:ln>
                <a:noFill/>
              </a:ln>
              <a:solidFill>
                <a:schemeClr val="bg2"/>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sldNum="0"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elidi.kr/" TargetMode="External"/><Relationship Id="rId2" Type="http://schemas.openxmlformats.org/officeDocument/2006/relationships/hyperlink" Target="http://www.delidi.d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1772816"/>
            <a:ext cx="7772400" cy="1470025"/>
          </a:xfrm>
        </p:spPr>
        <p:txBody>
          <a:bodyPr/>
          <a:lstStyle/>
          <a:p>
            <a:pPr algn="ctr"/>
            <a:r>
              <a:rPr lang="de-DE" b="1" dirty="0" smtClean="0"/>
              <a:t>De</a:t>
            </a:r>
            <a:r>
              <a:rPr lang="de-DE" dirty="0" smtClean="0">
                <a:solidFill>
                  <a:schemeClr val="bg1">
                    <a:lumMod val="50000"/>
                  </a:schemeClr>
                </a:solidFill>
              </a:rPr>
              <a:t>utsche</a:t>
            </a:r>
            <a:r>
              <a:rPr lang="de-DE" dirty="0" smtClean="0"/>
              <a:t> </a:t>
            </a:r>
            <a:r>
              <a:rPr lang="de-DE" b="1" dirty="0" smtClean="0"/>
              <a:t>Li</a:t>
            </a:r>
            <a:r>
              <a:rPr lang="de-DE" dirty="0" smtClean="0">
                <a:solidFill>
                  <a:schemeClr val="bg1">
                    <a:lumMod val="50000"/>
                  </a:schemeClr>
                </a:solidFill>
              </a:rPr>
              <a:t>teratur</a:t>
            </a:r>
            <a:r>
              <a:rPr lang="de-DE" dirty="0" smtClean="0"/>
              <a:t> </a:t>
            </a:r>
            <a:r>
              <a:rPr lang="de-DE" dirty="0" smtClean="0">
                <a:solidFill>
                  <a:schemeClr val="bg1">
                    <a:lumMod val="50000"/>
                  </a:schemeClr>
                </a:solidFill>
              </a:rPr>
              <a:t>im </a:t>
            </a:r>
            <a:r>
              <a:rPr lang="de-DE" b="1" dirty="0" smtClean="0"/>
              <a:t>Di</a:t>
            </a:r>
            <a:r>
              <a:rPr lang="de-DE" dirty="0" smtClean="0">
                <a:solidFill>
                  <a:schemeClr val="bg1">
                    <a:lumMod val="50000"/>
                  </a:schemeClr>
                </a:solidFill>
              </a:rPr>
              <a:t>alog</a:t>
            </a:r>
            <a:endParaRPr lang="de-DE" dirty="0">
              <a:solidFill>
                <a:schemeClr val="bg1">
                  <a:lumMod val="50000"/>
                </a:schemeClr>
              </a:solidFill>
            </a:endParaRPr>
          </a:p>
        </p:txBody>
      </p:sp>
      <p:sp>
        <p:nvSpPr>
          <p:cNvPr id="3" name="Untertitel 2"/>
          <p:cNvSpPr>
            <a:spLocks noGrp="1"/>
          </p:cNvSpPr>
          <p:nvPr>
            <p:ph type="subTitle" idx="1"/>
          </p:nvPr>
        </p:nvSpPr>
        <p:spPr/>
        <p:txBody>
          <a:bodyPr>
            <a:noAutofit/>
          </a:bodyPr>
          <a:lstStyle/>
          <a:p>
            <a:r>
              <a:rPr lang="de-DE" sz="2400" dirty="0" smtClean="0">
                <a:solidFill>
                  <a:schemeClr val="bg1">
                    <a:lumMod val="50000"/>
                  </a:schemeClr>
                </a:solidFill>
              </a:rPr>
              <a:t>Prof. Dr. Jang-Weon Seo</a:t>
            </a:r>
          </a:p>
          <a:p>
            <a:r>
              <a:rPr lang="de-DE" sz="1600" dirty="0" smtClean="0">
                <a:solidFill>
                  <a:schemeClr val="bg1">
                    <a:lumMod val="50000"/>
                  </a:schemeClr>
                </a:solidFill>
              </a:rPr>
              <a:t>(Korea </a:t>
            </a:r>
            <a:r>
              <a:rPr lang="de-DE" sz="1600" dirty="0" smtClean="0">
                <a:solidFill>
                  <a:schemeClr val="bg1">
                    <a:lumMod val="50000"/>
                  </a:schemeClr>
                </a:solidFill>
              </a:rPr>
              <a:t>University)</a:t>
            </a:r>
            <a:endParaRPr lang="de-DE" sz="1600" dirty="0" smtClean="0">
              <a:solidFill>
                <a:schemeClr val="bg1">
                  <a:lumMod val="50000"/>
                </a:schemeClr>
              </a:solidFill>
            </a:endParaRPr>
          </a:p>
          <a:p>
            <a:r>
              <a:rPr lang="de-DE" sz="2400" dirty="0" smtClean="0">
                <a:solidFill>
                  <a:schemeClr val="bg1">
                    <a:lumMod val="50000"/>
                  </a:schemeClr>
                </a:solidFill>
              </a:rPr>
              <a:t>Prof. Dr. Sabine Obermaier</a:t>
            </a:r>
          </a:p>
          <a:p>
            <a:r>
              <a:rPr lang="de-DE" sz="1600" dirty="0" smtClean="0">
                <a:solidFill>
                  <a:schemeClr val="bg1">
                    <a:lumMod val="50000"/>
                  </a:schemeClr>
                </a:solidFill>
              </a:rPr>
              <a:t>(Johannes Gutenberg-Universität Mainz</a:t>
            </a:r>
            <a:r>
              <a:rPr lang="de-DE" sz="1600" dirty="0" smtClean="0"/>
              <a:t>)</a:t>
            </a:r>
            <a:endParaRPr lang="de-DE"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Bisherige Veranstaltungen</a:t>
            </a:r>
            <a:endParaRPr lang="de-DE" dirty="0"/>
          </a:p>
        </p:txBody>
      </p:sp>
      <p:sp>
        <p:nvSpPr>
          <p:cNvPr id="3" name="Inhaltsplatzhalter 2"/>
          <p:cNvSpPr>
            <a:spLocks noGrp="1"/>
          </p:cNvSpPr>
          <p:nvPr>
            <p:ph idx="1"/>
          </p:nvPr>
        </p:nvSpPr>
        <p:spPr/>
        <p:txBody>
          <a:bodyPr>
            <a:normAutofit fontScale="92500" lnSpcReduction="10000"/>
          </a:bodyPr>
          <a:lstStyle/>
          <a:p>
            <a:pPr>
              <a:buNone/>
            </a:pPr>
            <a:r>
              <a:rPr lang="de-DE" sz="3000" dirty="0" smtClean="0">
                <a:solidFill>
                  <a:schemeClr val="accent1"/>
                </a:solidFill>
              </a:rPr>
              <a:t>04.12.2009</a:t>
            </a:r>
            <a:r>
              <a:rPr lang="de-DE" sz="3000" dirty="0" smtClean="0"/>
              <a:t>  Andrea </a:t>
            </a:r>
            <a:r>
              <a:rPr lang="de-DE" sz="3000" dirty="0" err="1" smtClean="0"/>
              <a:t>Stiberc</a:t>
            </a:r>
            <a:r>
              <a:rPr lang="de-DE" sz="3000" dirty="0" smtClean="0"/>
              <a:t> (Korea-University): </a:t>
            </a:r>
            <a:r>
              <a:rPr lang="de-DE" sz="3000" b="1" dirty="0" smtClean="0"/>
              <a:t>“Die Tante </a:t>
            </a:r>
            <a:r>
              <a:rPr lang="de-DE" sz="3000" b="1" dirty="0" err="1" smtClean="0"/>
              <a:t>Jolesch</a:t>
            </a:r>
            <a:r>
              <a:rPr lang="de-DE" sz="3000" b="1" dirty="0" smtClean="0"/>
              <a:t>” von Friedrich Torberg</a:t>
            </a:r>
          </a:p>
          <a:p>
            <a:pPr>
              <a:buNone/>
            </a:pPr>
            <a:r>
              <a:rPr lang="de-DE" sz="3000" dirty="0" smtClean="0">
                <a:solidFill>
                  <a:schemeClr val="accent1"/>
                </a:solidFill>
              </a:rPr>
              <a:t>15.01.2010</a:t>
            </a:r>
            <a:r>
              <a:rPr lang="de-DE" sz="3000" dirty="0" smtClean="0"/>
              <a:t> Frank </a:t>
            </a:r>
            <a:r>
              <a:rPr lang="de-DE" sz="3000" dirty="0" err="1" smtClean="0"/>
              <a:t>Joericke</a:t>
            </a:r>
            <a:r>
              <a:rPr lang="de-DE" sz="3000" dirty="0" smtClean="0"/>
              <a:t> (Trier): </a:t>
            </a:r>
            <a:r>
              <a:rPr lang="de-DE" sz="3000" b="1" dirty="0" smtClean="0"/>
              <a:t>“Mein liebestoller Onkel, mein kleinkrimineller Vetter und der Rest der Bagage”</a:t>
            </a:r>
          </a:p>
          <a:p>
            <a:pPr>
              <a:buNone/>
            </a:pPr>
            <a:r>
              <a:rPr lang="de-DE" sz="3000" dirty="0" smtClean="0">
                <a:solidFill>
                  <a:schemeClr val="accent1"/>
                </a:solidFill>
              </a:rPr>
              <a:t>30.04.2010</a:t>
            </a:r>
            <a:r>
              <a:rPr lang="de-DE" sz="3000" dirty="0" smtClean="0"/>
              <a:t> Jang-Weon Seo (Korea-University): </a:t>
            </a:r>
            <a:r>
              <a:rPr lang="de-DE" sz="3000" b="1" dirty="0" smtClean="0"/>
              <a:t>Die Verführbarkeit und die Hörigkeit. Leonhard Franks Auseinandersetzung mit der national-sozialistischen Herrschaft und der US-</a:t>
            </a:r>
            <a:r>
              <a:rPr lang="de-DE" sz="3000" b="1" dirty="0" err="1" smtClean="0"/>
              <a:t>amerikani</a:t>
            </a:r>
            <a:r>
              <a:rPr lang="de-DE" sz="3000" b="1" dirty="0" smtClean="0"/>
              <a:t>-</a:t>
            </a:r>
            <a:r>
              <a:rPr lang="de-DE" sz="3000" b="1" dirty="0" err="1" smtClean="0"/>
              <a:t>schen</a:t>
            </a:r>
            <a:r>
              <a:rPr lang="de-DE" sz="3000" b="1" dirty="0" smtClean="0"/>
              <a:t> Gesellschaft in der “Deutschen Novelle” (1945)</a:t>
            </a:r>
            <a:endParaRPr lang="de-DE" sz="3000" dirty="0" smtClean="0"/>
          </a:p>
          <a:p>
            <a:pPr>
              <a:buNone/>
            </a:pPr>
            <a:endParaRPr lang="de-DE" dirty="0" smtClean="0"/>
          </a:p>
          <a:p>
            <a:pPr>
              <a:buNone/>
            </a:pPr>
            <a:endParaRPr lang="de-DE" dirty="0" smtClean="0"/>
          </a:p>
          <a:p>
            <a:endParaRPr lang="de-DE"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Bisherige Veranstaltungen</a:t>
            </a:r>
            <a:endParaRPr lang="de-DE" dirty="0"/>
          </a:p>
        </p:txBody>
      </p:sp>
      <p:sp>
        <p:nvSpPr>
          <p:cNvPr id="3" name="Inhaltsplatzhalter 2"/>
          <p:cNvSpPr>
            <a:spLocks noGrp="1"/>
          </p:cNvSpPr>
          <p:nvPr>
            <p:ph idx="1"/>
          </p:nvPr>
        </p:nvSpPr>
        <p:spPr/>
        <p:txBody>
          <a:bodyPr>
            <a:normAutofit/>
          </a:bodyPr>
          <a:lstStyle/>
          <a:p>
            <a:pPr>
              <a:buNone/>
            </a:pPr>
            <a:r>
              <a:rPr lang="de-DE" sz="2800" dirty="0" smtClean="0">
                <a:solidFill>
                  <a:schemeClr val="accent1"/>
                </a:solidFill>
              </a:rPr>
              <a:t>28.05.2010</a:t>
            </a:r>
            <a:r>
              <a:rPr lang="de-DE" sz="2800" dirty="0" smtClean="0"/>
              <a:t> Hak-Yong Kim (Seoul): </a:t>
            </a:r>
            <a:r>
              <a:rPr lang="de-DE" sz="2800" b="1" dirty="0" smtClean="0"/>
              <a:t>Peter Hacks und die DDR-Literatur</a:t>
            </a:r>
          </a:p>
          <a:p>
            <a:pPr>
              <a:buNone/>
            </a:pPr>
            <a:r>
              <a:rPr lang="de-DE" sz="2800" dirty="0" smtClean="0">
                <a:solidFill>
                  <a:schemeClr val="accent1"/>
                </a:solidFill>
              </a:rPr>
              <a:t>25.06.2010</a:t>
            </a:r>
            <a:r>
              <a:rPr lang="de-DE" sz="2800" dirty="0" smtClean="0"/>
              <a:t> Anne-Kathrin Binz (Korea-University): </a:t>
            </a:r>
            <a:r>
              <a:rPr lang="de-DE" sz="2800" b="1" dirty="0" smtClean="0"/>
              <a:t>“Das Weiberdorf” von Clara </a:t>
            </a:r>
            <a:r>
              <a:rPr lang="de-DE" sz="2800" b="1" dirty="0" err="1" smtClean="0"/>
              <a:t>Viebig</a:t>
            </a:r>
            <a:endParaRPr lang="de-DE" sz="2800" b="1" dirty="0" smtClean="0"/>
          </a:p>
          <a:p>
            <a:pPr>
              <a:buNone/>
            </a:pPr>
            <a:r>
              <a:rPr lang="de-DE" sz="2800" dirty="0" smtClean="0">
                <a:solidFill>
                  <a:schemeClr val="accent1"/>
                </a:solidFill>
              </a:rPr>
              <a:t>05.11.2010</a:t>
            </a:r>
            <a:r>
              <a:rPr lang="de-DE" sz="2800" dirty="0" smtClean="0"/>
              <a:t> Simon Wagenschütz (Korea-University): </a:t>
            </a:r>
            <a:r>
              <a:rPr lang="de-DE" sz="2800" b="1" dirty="0" smtClean="0"/>
              <a:t>Sarah </a:t>
            </a:r>
            <a:r>
              <a:rPr lang="de-DE" sz="2800" b="1" dirty="0" err="1" smtClean="0"/>
              <a:t>Kuttner</a:t>
            </a:r>
            <a:r>
              <a:rPr lang="de-DE" sz="2800" b="1" dirty="0" smtClean="0"/>
              <a:t>: “Mängelexemplar”.  Fräuleinwunder, neue Frauenliteratur oder einfach nur Generation Praktikum? </a:t>
            </a:r>
            <a:endParaRPr lang="de-DE" sz="2800" dirty="0" smtClean="0"/>
          </a:p>
          <a:p>
            <a:pPr>
              <a:buNone/>
            </a:pPr>
            <a:endParaRPr lang="de-DE" sz="2800" dirty="0" smtClean="0"/>
          </a:p>
          <a:p>
            <a:pPr>
              <a:buNone/>
            </a:pPr>
            <a:endParaRPr lang="de-DE" sz="2800" dirty="0" smtClean="0"/>
          </a:p>
          <a:p>
            <a:pPr>
              <a:buNone/>
            </a:pP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Bisherige Veranstaltungen</a:t>
            </a:r>
            <a:endParaRPr lang="de-DE" dirty="0"/>
          </a:p>
        </p:txBody>
      </p:sp>
      <p:sp>
        <p:nvSpPr>
          <p:cNvPr id="3" name="Inhaltsplatzhalter 2"/>
          <p:cNvSpPr>
            <a:spLocks noGrp="1"/>
          </p:cNvSpPr>
          <p:nvPr>
            <p:ph idx="1"/>
          </p:nvPr>
        </p:nvSpPr>
        <p:spPr/>
        <p:txBody>
          <a:bodyPr>
            <a:normAutofit/>
          </a:bodyPr>
          <a:lstStyle/>
          <a:p>
            <a:pPr>
              <a:buNone/>
            </a:pPr>
            <a:r>
              <a:rPr lang="de-DE" sz="2800" dirty="0" smtClean="0">
                <a:solidFill>
                  <a:schemeClr val="accent1"/>
                </a:solidFill>
              </a:rPr>
              <a:t>29.04.2011</a:t>
            </a:r>
            <a:r>
              <a:rPr lang="de-DE" sz="2800" dirty="0" smtClean="0"/>
              <a:t> Tobias Lehmann (Korea-University): </a:t>
            </a:r>
            <a:r>
              <a:rPr lang="de-DE" sz="2800" b="1" dirty="0" smtClean="0"/>
              <a:t>Die Literatur in der DDR: Ein Drahtseilakt zwischen Zeitkritik und Zensur</a:t>
            </a:r>
            <a:endParaRPr lang="de-DE" sz="2800" dirty="0" smtClean="0"/>
          </a:p>
          <a:p>
            <a:pPr>
              <a:buNone/>
            </a:pPr>
            <a:r>
              <a:rPr lang="de-DE" sz="2800" dirty="0" smtClean="0">
                <a:solidFill>
                  <a:schemeClr val="accent1"/>
                </a:solidFill>
              </a:rPr>
              <a:t>27.04.2012</a:t>
            </a:r>
            <a:r>
              <a:rPr lang="de-DE" sz="2800" dirty="0" smtClean="0"/>
              <a:t> Vivien Kim </a:t>
            </a:r>
            <a:r>
              <a:rPr lang="de-DE" sz="2800" dirty="0" err="1" smtClean="0"/>
              <a:t>Hohberger</a:t>
            </a:r>
            <a:r>
              <a:rPr lang="de-DE" sz="2800" dirty="0" smtClean="0"/>
              <a:t> (Deutsche Schule Seoul International): </a:t>
            </a:r>
            <a:r>
              <a:rPr lang="de-DE" sz="2800" b="1" dirty="0" smtClean="0"/>
              <a:t>Kulturelle und sprachliche Divergenzen  in der Kommunikation  zwischen Deutschen und Koreanern  – eine Studie zur Höflichkeit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507288" cy="1143000"/>
          </a:xfrm>
        </p:spPr>
        <p:txBody>
          <a:bodyPr/>
          <a:lstStyle/>
          <a:p>
            <a:r>
              <a:rPr lang="de-DE" dirty="0" smtClean="0"/>
              <a:t>Bisherige Medien: </a:t>
            </a:r>
            <a:r>
              <a:rPr lang="de-DE" b="1" dirty="0" smtClean="0"/>
              <a:t>Homepage</a:t>
            </a:r>
            <a:endParaRPr lang="de-DE" b="1" dirty="0"/>
          </a:p>
        </p:txBody>
      </p:sp>
      <p:sp>
        <p:nvSpPr>
          <p:cNvPr id="9" name="Textplatzhalter 8"/>
          <p:cNvSpPr>
            <a:spLocks noGrp="1"/>
          </p:cNvSpPr>
          <p:nvPr>
            <p:ph type="body" idx="1"/>
          </p:nvPr>
        </p:nvSpPr>
        <p:spPr/>
        <p:txBody>
          <a:bodyPr/>
          <a:lstStyle/>
          <a:p>
            <a:r>
              <a:rPr lang="de-DE" dirty="0" err="1" smtClean="0"/>
              <a:t>www.delidi.de</a:t>
            </a:r>
            <a:endParaRPr lang="de-DE" dirty="0"/>
          </a:p>
        </p:txBody>
      </p:sp>
      <p:pic>
        <p:nvPicPr>
          <p:cNvPr id="1026" name="Picture 2"/>
          <p:cNvPicPr>
            <a:picLocks noGrp="1" noChangeAspect="1" noChangeArrowheads="1"/>
          </p:cNvPicPr>
          <p:nvPr>
            <p:ph sz="half" idx="2"/>
          </p:nvPr>
        </p:nvPicPr>
        <p:blipFill>
          <a:blip r:embed="rId2" cstate="print"/>
          <a:stretch>
            <a:fillRect/>
          </a:stretch>
        </p:blipFill>
        <p:spPr bwMode="auto">
          <a:xfrm>
            <a:off x="457204" y="2581416"/>
            <a:ext cx="4040180" cy="3138206"/>
          </a:xfrm>
          <a:prstGeom prst="rect">
            <a:avLst/>
          </a:prstGeom>
          <a:noFill/>
          <a:ln w="9525">
            <a:noFill/>
            <a:miter lim="800000"/>
            <a:headEnd/>
            <a:tailEnd/>
          </a:ln>
        </p:spPr>
      </p:pic>
      <p:sp>
        <p:nvSpPr>
          <p:cNvPr id="10" name="Textplatzhalter 9"/>
          <p:cNvSpPr>
            <a:spLocks noGrp="1"/>
          </p:cNvSpPr>
          <p:nvPr>
            <p:ph type="body" sz="quarter" idx="3"/>
          </p:nvPr>
        </p:nvSpPr>
        <p:spPr/>
        <p:txBody>
          <a:bodyPr/>
          <a:lstStyle/>
          <a:p>
            <a:r>
              <a:rPr lang="de-DE" dirty="0" err="1" smtClean="0"/>
              <a:t>www.delidi.kr</a:t>
            </a:r>
            <a:endParaRPr lang="de-DE" dirty="0"/>
          </a:p>
        </p:txBody>
      </p:sp>
      <p:pic>
        <p:nvPicPr>
          <p:cNvPr id="1027" name="Picture 3"/>
          <p:cNvPicPr>
            <a:picLocks noGrp="1" noChangeAspect="1" noChangeArrowheads="1"/>
          </p:cNvPicPr>
          <p:nvPr>
            <p:ph sz="quarter" idx="4"/>
          </p:nvPr>
        </p:nvPicPr>
        <p:blipFill>
          <a:blip r:embed="rId3" cstate="print"/>
          <a:stretch>
            <a:fillRect/>
          </a:stretch>
        </p:blipFill>
        <p:spPr bwMode="auto">
          <a:xfrm>
            <a:off x="4645025" y="2581173"/>
            <a:ext cx="4041775" cy="31386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 Aufbau: </a:t>
            </a:r>
            <a:r>
              <a:rPr lang="de-DE" b="1" dirty="0" smtClean="0"/>
              <a:t>Hilfreiche Links </a:t>
            </a:r>
            <a:endParaRPr lang="de-DE" b="1" dirty="0"/>
          </a:p>
        </p:txBody>
      </p:sp>
      <p:pic>
        <p:nvPicPr>
          <p:cNvPr id="3" name="Picture 2"/>
          <p:cNvPicPr>
            <a:picLocks noChangeAspect="1" noChangeArrowheads="1"/>
          </p:cNvPicPr>
          <p:nvPr/>
        </p:nvPicPr>
        <p:blipFill>
          <a:blip r:embed="rId2" cstate="print"/>
          <a:srcRect t="13766" b="4589"/>
          <a:stretch>
            <a:fillRect/>
          </a:stretch>
        </p:blipFill>
        <p:spPr bwMode="auto">
          <a:xfrm>
            <a:off x="539552" y="1412776"/>
            <a:ext cx="7585678" cy="4810487"/>
          </a:xfrm>
          <a:prstGeom prst="rect">
            <a:avLst/>
          </a:prstGeom>
          <a:noFill/>
          <a:ln w="9525">
            <a:noFill/>
            <a:miter lim="800000"/>
            <a:headEnd/>
            <a:tailEnd/>
          </a:ln>
        </p:spPr>
      </p:pic>
      <p:sp>
        <p:nvSpPr>
          <p:cNvPr id="4" name="Ellipse 3"/>
          <p:cNvSpPr/>
          <p:nvPr/>
        </p:nvSpPr>
        <p:spPr>
          <a:xfrm>
            <a:off x="4716016" y="4797152"/>
            <a:ext cx="2088232" cy="1512168"/>
          </a:xfrm>
          <a:prstGeom prst="ellipse">
            <a:avLst/>
          </a:pr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nhaltsplatzhalter 11"/>
          <p:cNvSpPr>
            <a:spLocks noGrp="1"/>
          </p:cNvSpPr>
          <p:nvPr>
            <p:ph idx="1"/>
          </p:nvPr>
        </p:nvSpPr>
        <p:spPr/>
        <p:txBody>
          <a:bodyPr>
            <a:normAutofit/>
          </a:bodyPr>
          <a:lstStyle/>
          <a:p>
            <a:r>
              <a:rPr lang="de-DE" dirty="0" smtClean="0"/>
              <a:t>Aufbau eines Netzwerkes </a:t>
            </a:r>
            <a:r>
              <a:rPr lang="de-DE" dirty="0" err="1" smtClean="0"/>
              <a:t>DeLiDi</a:t>
            </a:r>
            <a:r>
              <a:rPr lang="de-DE" dirty="0" smtClean="0"/>
              <a:t> in Korea, China und Japan</a:t>
            </a:r>
          </a:p>
          <a:p>
            <a:r>
              <a:rPr lang="de-DE" sz="2000" dirty="0" smtClean="0"/>
              <a:t>(</a:t>
            </a:r>
            <a:r>
              <a:rPr lang="de-DE" sz="2000" dirty="0" err="1" smtClean="0"/>
              <a:t>evt</a:t>
            </a:r>
            <a:r>
              <a:rPr lang="de-DE" sz="2000" dirty="0" smtClean="0"/>
              <a:t>. mit Kooperations-</a:t>
            </a:r>
            <a:br>
              <a:rPr lang="de-DE" sz="2000" dirty="0" smtClean="0"/>
            </a:br>
            <a:r>
              <a:rPr lang="de-DE" sz="2000" dirty="0" err="1" smtClean="0"/>
              <a:t>partnern</a:t>
            </a:r>
            <a:r>
              <a:rPr lang="de-DE" sz="2000" dirty="0" smtClean="0"/>
              <a:t> in den deutsch-</a:t>
            </a:r>
            <a:br>
              <a:rPr lang="de-DE" sz="2000" dirty="0" smtClean="0"/>
            </a:br>
            <a:r>
              <a:rPr lang="de-DE" sz="2000" dirty="0" smtClean="0"/>
              <a:t>sprachigen Ländern)</a:t>
            </a:r>
            <a:r>
              <a:rPr lang="de-DE" dirty="0" smtClean="0"/>
              <a:t/>
            </a:r>
            <a:br>
              <a:rPr lang="de-DE" dirty="0" smtClean="0"/>
            </a:br>
            <a:r>
              <a:rPr lang="de-DE" dirty="0" smtClean="0"/>
              <a:t> </a:t>
            </a:r>
          </a:p>
          <a:p>
            <a:pPr>
              <a:buNone/>
            </a:pPr>
            <a:endParaRPr lang="de-DE" sz="2400" dirty="0" smtClean="0"/>
          </a:p>
        </p:txBody>
      </p:sp>
      <p:sp>
        <p:nvSpPr>
          <p:cNvPr id="2" name="Titel 1"/>
          <p:cNvSpPr>
            <a:spLocks noGrp="1"/>
          </p:cNvSpPr>
          <p:nvPr>
            <p:ph type="title"/>
          </p:nvPr>
        </p:nvSpPr>
        <p:spPr/>
        <p:txBody>
          <a:bodyPr>
            <a:normAutofit/>
          </a:bodyPr>
          <a:lstStyle/>
          <a:p>
            <a:r>
              <a:rPr lang="de-DE" dirty="0" smtClean="0"/>
              <a:t>Visionen: </a:t>
            </a:r>
            <a:r>
              <a:rPr lang="de-DE" b="1" dirty="0" smtClean="0"/>
              <a:t>Netzwerk </a:t>
            </a:r>
            <a:r>
              <a:rPr lang="de-DE" b="1" dirty="0" err="1" smtClean="0"/>
              <a:t>DeLiDi</a:t>
            </a:r>
            <a:endParaRPr lang="de-DE" b="0" dirty="0"/>
          </a:p>
        </p:txBody>
      </p:sp>
      <p:pic>
        <p:nvPicPr>
          <p:cNvPr id="5"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2924944"/>
            <a:ext cx="5040560" cy="29484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feld 5"/>
          <p:cNvSpPr txBox="1"/>
          <p:nvPr/>
        </p:nvSpPr>
        <p:spPr>
          <a:xfrm>
            <a:off x="6516216" y="3356992"/>
            <a:ext cx="1800200" cy="461665"/>
          </a:xfrm>
          <a:prstGeom prst="rect">
            <a:avLst/>
          </a:prstGeom>
          <a:solidFill>
            <a:schemeClr val="tx1">
              <a:lumMod val="60000"/>
              <a:lumOff val="40000"/>
            </a:schemeClr>
          </a:solidFill>
          <a:ln>
            <a:solidFill>
              <a:schemeClr val="bg1"/>
            </a:solidFill>
          </a:ln>
        </p:spPr>
        <p:txBody>
          <a:bodyPr wrap="square" rtlCol="0">
            <a:spAutoFit/>
          </a:bodyPr>
          <a:lstStyle/>
          <a:p>
            <a:pPr algn="ctr"/>
            <a:r>
              <a:rPr lang="de-DE" sz="2400" dirty="0" err="1" smtClean="0">
                <a:solidFill>
                  <a:schemeClr val="bg1"/>
                </a:solidFill>
              </a:rPr>
              <a:t>DeLiDi</a:t>
            </a:r>
            <a:r>
              <a:rPr lang="de-DE" sz="2400" dirty="0" smtClean="0">
                <a:solidFill>
                  <a:schemeClr val="bg1"/>
                </a:solidFill>
              </a:rPr>
              <a:t> Korea</a:t>
            </a:r>
            <a:endParaRPr lang="de-DE" sz="2400" dirty="0">
              <a:solidFill>
                <a:schemeClr val="bg1"/>
              </a:solidFill>
            </a:endParaRPr>
          </a:p>
        </p:txBody>
      </p:sp>
      <p:sp>
        <p:nvSpPr>
          <p:cNvPr id="7" name="Textfeld 6"/>
          <p:cNvSpPr txBox="1"/>
          <p:nvPr/>
        </p:nvSpPr>
        <p:spPr>
          <a:xfrm>
            <a:off x="4644008" y="4005064"/>
            <a:ext cx="1800200" cy="461665"/>
          </a:xfrm>
          <a:prstGeom prst="rect">
            <a:avLst/>
          </a:prstGeom>
          <a:solidFill>
            <a:srgbClr val="FFCC66"/>
          </a:solidFill>
          <a:ln>
            <a:solidFill>
              <a:schemeClr val="bg1"/>
            </a:solidFill>
          </a:ln>
        </p:spPr>
        <p:txBody>
          <a:bodyPr wrap="square" rtlCol="0">
            <a:spAutoFit/>
          </a:bodyPr>
          <a:lstStyle/>
          <a:p>
            <a:pPr algn="ctr"/>
            <a:r>
              <a:rPr lang="de-DE" sz="2400" dirty="0" err="1" smtClean="0">
                <a:solidFill>
                  <a:schemeClr val="bg1"/>
                </a:solidFill>
              </a:rPr>
              <a:t>DeLiDi</a:t>
            </a:r>
            <a:r>
              <a:rPr lang="de-DE" sz="2400" dirty="0" smtClean="0">
                <a:solidFill>
                  <a:schemeClr val="bg1"/>
                </a:solidFill>
              </a:rPr>
              <a:t> China</a:t>
            </a:r>
            <a:endParaRPr lang="de-DE" sz="2400" dirty="0">
              <a:solidFill>
                <a:schemeClr val="bg1"/>
              </a:solidFill>
            </a:endParaRPr>
          </a:p>
        </p:txBody>
      </p:sp>
      <p:sp>
        <p:nvSpPr>
          <p:cNvPr id="8" name="Textfeld 7"/>
          <p:cNvSpPr txBox="1"/>
          <p:nvPr/>
        </p:nvSpPr>
        <p:spPr>
          <a:xfrm>
            <a:off x="7020272" y="4437112"/>
            <a:ext cx="1800200" cy="461665"/>
          </a:xfrm>
          <a:prstGeom prst="rect">
            <a:avLst/>
          </a:prstGeom>
          <a:solidFill>
            <a:srgbClr val="996600"/>
          </a:solidFill>
          <a:ln>
            <a:solidFill>
              <a:schemeClr val="bg1"/>
            </a:solidFill>
          </a:ln>
        </p:spPr>
        <p:txBody>
          <a:bodyPr wrap="square" rtlCol="0">
            <a:spAutoFit/>
          </a:bodyPr>
          <a:lstStyle/>
          <a:p>
            <a:pPr algn="ctr"/>
            <a:r>
              <a:rPr lang="de-DE" sz="2400" dirty="0" err="1" smtClean="0">
                <a:solidFill>
                  <a:schemeClr val="bg1"/>
                </a:solidFill>
              </a:rPr>
              <a:t>DeLiDi</a:t>
            </a:r>
            <a:r>
              <a:rPr lang="de-DE" sz="2400" dirty="0" smtClean="0">
                <a:solidFill>
                  <a:schemeClr val="bg1"/>
                </a:solidFill>
              </a:rPr>
              <a:t> Japan</a:t>
            </a:r>
            <a:endParaRPr lang="de-DE" sz="2400" dirty="0">
              <a:solidFill>
                <a:schemeClr val="bg1"/>
              </a:solidFill>
            </a:endParaRPr>
          </a:p>
        </p:txBody>
      </p:sp>
      <p:cxnSp>
        <p:nvCxnSpPr>
          <p:cNvPr id="9" name="Gerade Verbindung 8"/>
          <p:cNvCxnSpPr/>
          <p:nvPr/>
        </p:nvCxnSpPr>
        <p:spPr>
          <a:xfrm flipV="1">
            <a:off x="6516216" y="3861048"/>
            <a:ext cx="432048" cy="360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6516216" y="4293096"/>
            <a:ext cx="360040" cy="360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7452320" y="3861048"/>
            <a:ext cx="0" cy="50405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l="8999" t="3767" r="3000" b="1256"/>
          <a:stretch>
            <a:fillRect/>
          </a:stretch>
        </p:blipFill>
        <p:spPr bwMode="auto">
          <a:xfrm>
            <a:off x="1043608" y="4221088"/>
            <a:ext cx="1078916" cy="1390866"/>
          </a:xfrm>
          <a:prstGeom prst="rect">
            <a:avLst/>
          </a:prstGeom>
          <a:noFill/>
          <a:ln w="9525">
            <a:noFill/>
            <a:miter lim="800000"/>
            <a:headEnd/>
            <a:tailEnd/>
          </a:ln>
        </p:spPr>
      </p:pic>
      <p:sp>
        <p:nvSpPr>
          <p:cNvPr id="14" name="Textfeld 13"/>
          <p:cNvSpPr txBox="1"/>
          <p:nvPr/>
        </p:nvSpPr>
        <p:spPr>
          <a:xfrm>
            <a:off x="899592" y="3933056"/>
            <a:ext cx="1440160" cy="369332"/>
          </a:xfrm>
          <a:prstGeom prst="rect">
            <a:avLst/>
          </a:prstGeom>
          <a:solidFill>
            <a:schemeClr val="accent1"/>
          </a:solidFill>
        </p:spPr>
        <p:txBody>
          <a:bodyPr wrap="square" rtlCol="0">
            <a:spAutoFit/>
          </a:bodyPr>
          <a:lstStyle/>
          <a:p>
            <a:pPr algn="ctr"/>
            <a:r>
              <a:rPr lang="de-DE" dirty="0" smtClean="0">
                <a:solidFill>
                  <a:schemeClr val="bg1"/>
                </a:solidFill>
              </a:rPr>
              <a:t>Deutschland</a:t>
            </a:r>
            <a:endParaRPr lang="de-DE" dirty="0">
              <a:solidFill>
                <a:schemeClr val="bg1"/>
              </a:solidFill>
            </a:endParaRPr>
          </a:p>
        </p:txBody>
      </p:sp>
      <p:sp>
        <p:nvSpPr>
          <p:cNvPr id="15" name="Textfeld 14"/>
          <p:cNvSpPr txBox="1"/>
          <p:nvPr/>
        </p:nvSpPr>
        <p:spPr>
          <a:xfrm>
            <a:off x="251520" y="5517232"/>
            <a:ext cx="936104" cy="369332"/>
          </a:xfrm>
          <a:prstGeom prst="rect">
            <a:avLst/>
          </a:prstGeom>
          <a:solidFill>
            <a:schemeClr val="accent1"/>
          </a:solidFill>
        </p:spPr>
        <p:txBody>
          <a:bodyPr wrap="square" rtlCol="0">
            <a:spAutoFit/>
          </a:bodyPr>
          <a:lstStyle/>
          <a:p>
            <a:pPr algn="ctr"/>
            <a:r>
              <a:rPr lang="de-DE" dirty="0" smtClean="0">
                <a:solidFill>
                  <a:schemeClr val="bg1"/>
                </a:solidFill>
              </a:rPr>
              <a:t>Schweiz</a:t>
            </a:r>
            <a:endParaRPr lang="de-DE" dirty="0">
              <a:solidFill>
                <a:schemeClr val="bg1"/>
              </a:solidFill>
            </a:endParaRPr>
          </a:p>
        </p:txBody>
      </p:sp>
      <p:sp>
        <p:nvSpPr>
          <p:cNvPr id="16" name="Textfeld 15"/>
          <p:cNvSpPr txBox="1"/>
          <p:nvPr/>
        </p:nvSpPr>
        <p:spPr>
          <a:xfrm>
            <a:off x="1907704" y="5445224"/>
            <a:ext cx="1296144" cy="369332"/>
          </a:xfrm>
          <a:prstGeom prst="rect">
            <a:avLst/>
          </a:prstGeom>
          <a:solidFill>
            <a:schemeClr val="accent1"/>
          </a:solidFill>
        </p:spPr>
        <p:txBody>
          <a:bodyPr wrap="square" rtlCol="0">
            <a:spAutoFit/>
          </a:bodyPr>
          <a:lstStyle/>
          <a:p>
            <a:pPr algn="ctr"/>
            <a:r>
              <a:rPr lang="de-DE" dirty="0" smtClean="0">
                <a:solidFill>
                  <a:schemeClr val="bg1"/>
                </a:solidFill>
              </a:rPr>
              <a:t>Österreich</a:t>
            </a:r>
            <a:endParaRPr lang="de-DE" dirty="0">
              <a:solidFill>
                <a:schemeClr val="bg1"/>
              </a:solidFill>
            </a:endParaRPr>
          </a:p>
        </p:txBody>
      </p:sp>
      <p:cxnSp>
        <p:nvCxnSpPr>
          <p:cNvPr id="18" name="Gerade Verbindung 17"/>
          <p:cNvCxnSpPr>
            <a:stCxn id="15" idx="0"/>
            <a:endCxn id="14" idx="2"/>
          </p:cNvCxnSpPr>
          <p:nvPr/>
        </p:nvCxnSpPr>
        <p:spPr>
          <a:xfrm flipV="1">
            <a:off x="719572" y="4302388"/>
            <a:ext cx="900100" cy="12148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Gerade Verbindung 19"/>
          <p:cNvCxnSpPr>
            <a:stCxn id="14" idx="2"/>
            <a:endCxn id="16" idx="0"/>
          </p:cNvCxnSpPr>
          <p:nvPr/>
        </p:nvCxnSpPr>
        <p:spPr>
          <a:xfrm>
            <a:off x="1619672" y="4302388"/>
            <a:ext cx="936104" cy="1142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1115616" y="5733256"/>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flipV="1">
            <a:off x="2339752" y="4581129"/>
            <a:ext cx="4320480" cy="432047"/>
          </a:xfrm>
          <a:prstGeom prst="line">
            <a:avLst/>
          </a:prstGeom>
          <a:ln w="60325">
            <a:solidFill>
              <a:schemeClr val="tx2">
                <a:lumMod val="40000"/>
                <a:lumOff val="60000"/>
              </a:schemeClr>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Netzwerk </a:t>
            </a:r>
            <a:r>
              <a:rPr lang="de-DE" dirty="0" err="1" smtClean="0"/>
              <a:t>DeLiDi</a:t>
            </a:r>
            <a:r>
              <a:rPr lang="de-DE" dirty="0" smtClean="0"/>
              <a:t>: </a:t>
            </a:r>
            <a:r>
              <a:rPr lang="de-DE" b="1" dirty="0" smtClean="0"/>
              <a:t>Bausteine</a:t>
            </a:r>
            <a:endParaRPr lang="de-DE" dirty="0"/>
          </a:p>
        </p:txBody>
      </p:sp>
      <p:sp>
        <p:nvSpPr>
          <p:cNvPr id="3" name="Inhaltsplatzhalter 2"/>
          <p:cNvSpPr>
            <a:spLocks noGrp="1"/>
          </p:cNvSpPr>
          <p:nvPr>
            <p:ph idx="1"/>
          </p:nvPr>
        </p:nvSpPr>
        <p:spPr/>
        <p:txBody>
          <a:bodyPr/>
          <a:lstStyle/>
          <a:p>
            <a:pPr>
              <a:buFont typeface="Symbol" pitchFamily="18" charset="2"/>
              <a:buChar char="-"/>
            </a:pPr>
            <a:r>
              <a:rPr lang="de-DE" b="1" dirty="0" smtClean="0"/>
              <a:t>3 Dialogzentren </a:t>
            </a:r>
            <a:r>
              <a:rPr lang="de-DE" dirty="0" smtClean="0"/>
              <a:t>in Korea, China und Japan mit losen Kooperationspartnern in den deutsch-sprachigen Ländern (D, A, CH), verbunden durch ein </a:t>
            </a:r>
            <a:r>
              <a:rPr lang="de-DE" b="1" dirty="0" smtClean="0"/>
              <a:t>elektronisches Forum</a:t>
            </a:r>
          </a:p>
          <a:p>
            <a:pPr>
              <a:buFont typeface="Symbol" pitchFamily="18" charset="2"/>
              <a:buChar char="-"/>
            </a:pPr>
            <a:r>
              <a:rPr lang="de-DE" dirty="0" smtClean="0"/>
              <a:t>Dokumentation der </a:t>
            </a:r>
            <a:r>
              <a:rPr lang="de-DE" b="1" dirty="0" smtClean="0"/>
              <a:t>Veranstaltungen</a:t>
            </a:r>
            <a:r>
              <a:rPr lang="de-DE" dirty="0" smtClean="0"/>
              <a:t>  der einzelnen Zentren auf den </a:t>
            </a:r>
            <a:r>
              <a:rPr lang="de-DE" dirty="0" err="1" smtClean="0"/>
              <a:t>DeLiDi</a:t>
            </a:r>
            <a:r>
              <a:rPr lang="de-DE" dirty="0" smtClean="0"/>
              <a:t>-Homepages</a:t>
            </a:r>
          </a:p>
          <a:p>
            <a:pPr>
              <a:buFont typeface="Symbol" pitchFamily="18" charset="2"/>
              <a:buChar char="-"/>
            </a:pPr>
            <a:r>
              <a:rPr lang="de-DE" b="1" dirty="0" smtClean="0"/>
              <a:t>(Jahres-)Tagungen</a:t>
            </a:r>
            <a:r>
              <a:rPr lang="de-DE" dirty="0" smtClean="0"/>
              <a:t> und </a:t>
            </a:r>
            <a:r>
              <a:rPr lang="de-DE" b="1" dirty="0" smtClean="0"/>
              <a:t>Jahrbuch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Visionen: </a:t>
            </a:r>
            <a:r>
              <a:rPr lang="de-DE" b="1" dirty="0" smtClean="0"/>
              <a:t>E-Forum</a:t>
            </a:r>
            <a:endParaRPr lang="de-DE" dirty="0"/>
          </a:p>
        </p:txBody>
      </p:sp>
      <p:sp>
        <p:nvSpPr>
          <p:cNvPr id="3" name="Inhaltsplatzhalter 2"/>
          <p:cNvSpPr>
            <a:spLocks noGrp="1"/>
          </p:cNvSpPr>
          <p:nvPr>
            <p:ph idx="1"/>
          </p:nvPr>
        </p:nvSpPr>
        <p:spPr/>
        <p:txBody>
          <a:bodyPr/>
          <a:lstStyle/>
          <a:p>
            <a:r>
              <a:rPr lang="de-DE" dirty="0" smtClean="0"/>
              <a:t>Aufbau von Homepages für </a:t>
            </a:r>
            <a:r>
              <a:rPr lang="de-DE" b="1" dirty="0" err="1" smtClean="0"/>
              <a:t>DeLiDi</a:t>
            </a:r>
            <a:r>
              <a:rPr lang="de-DE" b="1" dirty="0" smtClean="0"/>
              <a:t> China</a:t>
            </a:r>
            <a:r>
              <a:rPr lang="de-DE" dirty="0" smtClean="0"/>
              <a:t> und </a:t>
            </a:r>
            <a:r>
              <a:rPr lang="de-DE" b="1" dirty="0" err="1" smtClean="0"/>
              <a:t>DeLiDi</a:t>
            </a:r>
            <a:r>
              <a:rPr lang="de-DE" b="1" dirty="0" smtClean="0"/>
              <a:t> Japan</a:t>
            </a:r>
            <a:r>
              <a:rPr lang="de-DE" dirty="0" smtClean="0"/>
              <a:t> zur Dokumentation der dort durchgeführten Veranstaltungen</a:t>
            </a:r>
            <a:endParaRPr lang="de-DE" b="1" dirty="0" smtClean="0"/>
          </a:p>
          <a:p>
            <a:r>
              <a:rPr lang="de-DE" dirty="0" smtClean="0"/>
              <a:t>Einrichtung eines </a:t>
            </a:r>
            <a:r>
              <a:rPr lang="de-DE" b="1" dirty="0" smtClean="0"/>
              <a:t>elektronischen Diskussions-</a:t>
            </a:r>
            <a:r>
              <a:rPr lang="de-DE" b="1" dirty="0" err="1" smtClean="0"/>
              <a:t>forums</a:t>
            </a:r>
            <a:r>
              <a:rPr lang="de-DE" dirty="0" smtClean="0"/>
              <a:t> für registrierte Teilnehmer(innen) auf der deutschsprachigen Homepage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Visionen: </a:t>
            </a:r>
            <a:r>
              <a:rPr lang="de-DE" b="1" dirty="0" smtClean="0"/>
              <a:t>(Jahres-)Tagungen</a:t>
            </a:r>
            <a:endParaRPr lang="de-DE" b="1" dirty="0"/>
          </a:p>
        </p:txBody>
      </p:sp>
      <p:sp>
        <p:nvSpPr>
          <p:cNvPr id="3" name="Inhaltsplatzhalter 2"/>
          <p:cNvSpPr>
            <a:spLocks noGrp="1"/>
          </p:cNvSpPr>
          <p:nvPr>
            <p:ph idx="1"/>
          </p:nvPr>
        </p:nvSpPr>
        <p:spPr/>
        <p:txBody>
          <a:bodyPr/>
          <a:lstStyle/>
          <a:p>
            <a:r>
              <a:rPr lang="de-DE" dirty="0" smtClean="0"/>
              <a:t>Tagungsrhythmus: 1-mal pro Jahr / alle 2 Jahre</a:t>
            </a:r>
          </a:p>
          <a:p>
            <a:r>
              <a:rPr lang="de-DE" dirty="0" smtClean="0"/>
              <a:t>Tagungsort: reihum in Korea, China und Japan </a:t>
            </a:r>
            <a:r>
              <a:rPr lang="de-DE" sz="2400" dirty="0" smtClean="0"/>
              <a:t>(längerfristig </a:t>
            </a:r>
            <a:r>
              <a:rPr lang="de-DE" sz="2400" dirty="0" err="1" smtClean="0"/>
              <a:t>evt</a:t>
            </a:r>
            <a:r>
              <a:rPr lang="de-DE" sz="2400" dirty="0" smtClean="0"/>
              <a:t>. auch in Deutschland, Österreich, Schweiz)</a:t>
            </a:r>
          </a:p>
          <a:p>
            <a:r>
              <a:rPr lang="de-DE" dirty="0" smtClean="0"/>
              <a:t>Tagungsteilnehmer(innen): nicht nur </a:t>
            </a:r>
            <a:r>
              <a:rPr lang="de-DE" dirty="0" err="1" smtClean="0"/>
              <a:t>Germa-nist</a:t>
            </a:r>
            <a:r>
              <a:rPr lang="de-DE" dirty="0" smtClean="0"/>
              <a:t>(</a:t>
            </a:r>
            <a:r>
              <a:rPr lang="de-DE" dirty="0" err="1" smtClean="0"/>
              <a:t>inn</a:t>
            </a:r>
            <a:r>
              <a:rPr lang="de-DE" dirty="0" smtClean="0"/>
              <a:t>)en aus Korea, China, Japan und den deutschsprachigen Ländern, sondern auch deutschsprachige Autor(</a:t>
            </a:r>
            <a:r>
              <a:rPr lang="de-DE" dirty="0" err="1" smtClean="0"/>
              <a:t>inn</a:t>
            </a:r>
            <a:r>
              <a:rPr lang="de-DE" smtClean="0"/>
              <a:t>)en</a:t>
            </a:r>
            <a:endParaRPr lang="de-DE" dirty="0" smtClean="0"/>
          </a:p>
          <a:p>
            <a:endParaRPr lang="de-DE" dirty="0" smtClean="0"/>
          </a:p>
          <a:p>
            <a:endParaRPr lang="de-DE" dirty="0" smtClean="0"/>
          </a:p>
          <a:p>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Visionen: </a:t>
            </a:r>
            <a:r>
              <a:rPr lang="de-DE" b="1" dirty="0" smtClean="0"/>
              <a:t>Jahrbuch</a:t>
            </a:r>
            <a:endParaRPr lang="de-DE" dirty="0"/>
          </a:p>
        </p:txBody>
      </p:sp>
      <p:sp>
        <p:nvSpPr>
          <p:cNvPr id="3" name="Inhaltsplatzhalter 2"/>
          <p:cNvSpPr>
            <a:spLocks noGrp="1"/>
          </p:cNvSpPr>
          <p:nvPr>
            <p:ph idx="1"/>
          </p:nvPr>
        </p:nvSpPr>
        <p:spPr/>
        <p:txBody>
          <a:bodyPr>
            <a:normAutofit/>
          </a:bodyPr>
          <a:lstStyle/>
          <a:p>
            <a:r>
              <a:rPr lang="de-DE" dirty="0" smtClean="0"/>
              <a:t>erscheint jährlich oder alle 2 Jahre</a:t>
            </a:r>
          </a:p>
          <a:p>
            <a:r>
              <a:rPr lang="de-DE" dirty="0" smtClean="0"/>
              <a:t>dokumentiert die </a:t>
            </a:r>
            <a:r>
              <a:rPr lang="de-DE" dirty="0" err="1" smtClean="0"/>
              <a:t>DeLiDi</a:t>
            </a:r>
            <a:r>
              <a:rPr lang="de-DE" dirty="0" smtClean="0"/>
              <a:t>-(Jahres-)Tagungen</a:t>
            </a:r>
          </a:p>
          <a:p>
            <a:r>
              <a:rPr lang="de-DE" dirty="0" smtClean="0"/>
              <a:t>dokumentiert ausgewählte </a:t>
            </a:r>
            <a:r>
              <a:rPr lang="de-DE" dirty="0" err="1" smtClean="0"/>
              <a:t>DeLiDi</a:t>
            </a:r>
            <a:r>
              <a:rPr lang="de-DE" dirty="0" smtClean="0"/>
              <a:t>-Vorträge aus den Dialogzentren Korea, China und Japan</a:t>
            </a:r>
          </a:p>
          <a:p>
            <a:r>
              <a:rPr lang="de-DE" dirty="0" smtClean="0"/>
              <a:t>publiziert Stellungnahmen der Autor(</a:t>
            </a:r>
            <a:r>
              <a:rPr lang="de-DE" dirty="0" err="1" smtClean="0"/>
              <a:t>inn</a:t>
            </a:r>
            <a:r>
              <a:rPr lang="de-DE" dirty="0" smtClean="0"/>
              <a:t>)en zu ihren Werken / zu den Analysen ihrer Werke</a:t>
            </a:r>
          </a:p>
          <a:p>
            <a:r>
              <a:rPr lang="de-DE" dirty="0" smtClean="0"/>
              <a:t>publiziert literarische Beiträge und Über-</a:t>
            </a:r>
            <a:r>
              <a:rPr lang="de-DE" dirty="0" err="1" smtClean="0"/>
              <a:t>setzungen</a:t>
            </a:r>
            <a:r>
              <a:rPr lang="de-DE" dirty="0" smtClean="0"/>
              <a:t> in Erstveröffentlichung</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Themen</a:t>
            </a:r>
            <a:r>
              <a:rPr lang="de-DE" dirty="0" smtClean="0"/>
              <a:t> </a:t>
            </a:r>
            <a:r>
              <a:rPr lang="de-DE" dirty="0" smtClean="0"/>
              <a:t>des Vortrags</a:t>
            </a:r>
            <a:endParaRPr lang="de-DE" dirty="0"/>
          </a:p>
        </p:txBody>
      </p:sp>
      <p:sp>
        <p:nvSpPr>
          <p:cNvPr id="3" name="Inhaltsplatzhalter 2"/>
          <p:cNvSpPr>
            <a:spLocks noGrp="1"/>
          </p:cNvSpPr>
          <p:nvPr>
            <p:ph idx="1"/>
          </p:nvPr>
        </p:nvSpPr>
        <p:spPr/>
        <p:txBody>
          <a:bodyPr>
            <a:normAutofit/>
          </a:bodyPr>
          <a:lstStyle/>
          <a:p>
            <a:r>
              <a:rPr lang="de-DE" dirty="0" smtClean="0"/>
              <a:t>Warum es </a:t>
            </a:r>
            <a:r>
              <a:rPr lang="de-DE" dirty="0" err="1" smtClean="0"/>
              <a:t>DeLiDi</a:t>
            </a:r>
            <a:r>
              <a:rPr lang="de-DE" dirty="0" smtClean="0"/>
              <a:t> gibt</a:t>
            </a:r>
          </a:p>
          <a:p>
            <a:r>
              <a:rPr lang="de-DE" dirty="0" smtClean="0"/>
              <a:t>Welche </a:t>
            </a:r>
            <a:r>
              <a:rPr lang="de-DE" dirty="0" smtClean="0"/>
              <a:t>Ziele </a:t>
            </a:r>
            <a:r>
              <a:rPr lang="de-DE" dirty="0" err="1" smtClean="0"/>
              <a:t>DeLiDi</a:t>
            </a:r>
            <a:r>
              <a:rPr lang="de-DE" dirty="0" smtClean="0"/>
              <a:t> verfolgt</a:t>
            </a:r>
            <a:endParaRPr lang="de-DE" dirty="0" smtClean="0"/>
          </a:p>
          <a:p>
            <a:r>
              <a:rPr lang="de-DE" dirty="0" smtClean="0"/>
              <a:t>Was </a:t>
            </a:r>
            <a:r>
              <a:rPr lang="de-DE" dirty="0" err="1" smtClean="0"/>
              <a:t>DeLiDi</a:t>
            </a:r>
            <a:r>
              <a:rPr lang="de-DE" dirty="0" smtClean="0"/>
              <a:t> bisher gemacht hat</a:t>
            </a:r>
          </a:p>
          <a:p>
            <a:r>
              <a:rPr lang="de-DE" dirty="0" smtClean="0"/>
              <a:t>Was </a:t>
            </a:r>
            <a:r>
              <a:rPr lang="de-DE" dirty="0" err="1" smtClean="0"/>
              <a:t>DeLiDi</a:t>
            </a:r>
            <a:r>
              <a:rPr lang="de-DE" dirty="0" smtClean="0"/>
              <a:t> in Zukunft vorhat</a:t>
            </a:r>
            <a:endParaRPr lang="de-D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de-DE" smtClean="0"/>
              <a:t>Und jetzt sind wir gespannt…</a:t>
            </a:r>
          </a:p>
        </p:txBody>
      </p:sp>
      <p:sp>
        <p:nvSpPr>
          <p:cNvPr id="33795" name="Rectangle 3"/>
          <p:cNvSpPr>
            <a:spLocks noGrp="1" noChangeArrowheads="1"/>
          </p:cNvSpPr>
          <p:nvPr>
            <p:ph type="body" idx="1"/>
          </p:nvPr>
        </p:nvSpPr>
        <p:spPr/>
        <p:txBody>
          <a:bodyPr/>
          <a:lstStyle/>
          <a:p>
            <a:pPr eaLnBrk="1" hangingPunct="1"/>
            <a:r>
              <a:rPr lang="de-DE" dirty="0" smtClean="0"/>
              <a:t>auf Ihre Fragen und Kommentare</a:t>
            </a:r>
          </a:p>
          <a:p>
            <a:pPr eaLnBrk="1" hangingPunct="1"/>
            <a:r>
              <a:rPr lang="de-DE" dirty="0" smtClean="0"/>
              <a:t>auf Ihre Ergänzungen und Kritik</a:t>
            </a:r>
          </a:p>
          <a:p>
            <a:pPr eaLnBrk="1" hangingPunct="1"/>
            <a:r>
              <a:rPr lang="de-DE" dirty="0" smtClean="0"/>
              <a:t>auf Ihre Anregungen und Hinweise</a:t>
            </a:r>
          </a:p>
          <a:p>
            <a:pPr eaLnBrk="1" hangingPunct="1"/>
            <a:endParaRPr lang="de-DE" dirty="0" smtClean="0"/>
          </a:p>
          <a:p>
            <a:pPr eaLnBrk="1" hangingPunct="1">
              <a:spcBef>
                <a:spcPct val="55000"/>
              </a:spcBef>
              <a:buFont typeface="Wingdings" pitchFamily="2" charset="2"/>
              <a:buNone/>
            </a:pPr>
            <a:r>
              <a:rPr lang="de-DE" dirty="0" smtClean="0"/>
              <a:t>Und falls jetzt nicht gleich, dann bitte an:</a:t>
            </a:r>
          </a:p>
          <a:p>
            <a:pPr algn="ctr" eaLnBrk="1" hangingPunct="1">
              <a:spcBef>
                <a:spcPct val="55000"/>
              </a:spcBef>
              <a:buFont typeface="Wingdings" pitchFamily="2" charset="2"/>
              <a:buNone/>
            </a:pPr>
            <a:r>
              <a:rPr lang="de-DE" b="1" smtClean="0"/>
              <a:t>mzuniseo@hanmail.net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Ausgangssituation</a:t>
            </a:r>
            <a:endParaRPr lang="de-DE" dirty="0"/>
          </a:p>
        </p:txBody>
      </p:sp>
      <p:sp>
        <p:nvSpPr>
          <p:cNvPr id="3" name="Inhaltsplatzhalter 2"/>
          <p:cNvSpPr>
            <a:spLocks noGrp="1"/>
          </p:cNvSpPr>
          <p:nvPr>
            <p:ph idx="1"/>
          </p:nvPr>
        </p:nvSpPr>
        <p:spPr/>
        <p:txBody>
          <a:bodyPr>
            <a:normAutofit/>
          </a:bodyPr>
          <a:lstStyle/>
          <a:p>
            <a:pPr>
              <a:buNone/>
            </a:pPr>
            <a:r>
              <a:rPr lang="de-DE" dirty="0" smtClean="0"/>
              <a:t>	Deutsche Literatur ist in Korea (aber auch in Japan und China) sehr beliebt. Die Erfahrung zeigt jedoch, dass Koreaner (und vermutlich auch Japaner und Chinesen) deutsche Literatur anders lieben als Deutsche. </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 paar Beispiele</a:t>
            </a:r>
            <a:endParaRPr lang="de-DE" dirty="0"/>
          </a:p>
        </p:txBody>
      </p:sp>
      <p:sp>
        <p:nvSpPr>
          <p:cNvPr id="3" name="Inhaltsplatzhalter 2"/>
          <p:cNvSpPr>
            <a:spLocks noGrp="1"/>
          </p:cNvSpPr>
          <p:nvPr>
            <p:ph idx="1"/>
          </p:nvPr>
        </p:nvSpPr>
        <p:spPr/>
        <p:txBody>
          <a:bodyPr>
            <a:normAutofit lnSpcReduction="10000"/>
          </a:bodyPr>
          <a:lstStyle/>
          <a:p>
            <a:r>
              <a:rPr lang="de-DE" dirty="0" smtClean="0"/>
              <a:t>Beliebt sind </a:t>
            </a:r>
            <a:r>
              <a:rPr lang="de-DE" b="1" dirty="0" smtClean="0"/>
              <a:t>andere Autoren</a:t>
            </a:r>
            <a:r>
              <a:rPr lang="de-DE" dirty="0" smtClean="0"/>
              <a:t>: Hermann Hesse, Franz Kafka, Rainer Maria Rilke </a:t>
            </a:r>
          </a:p>
          <a:p>
            <a:r>
              <a:rPr lang="de-DE" dirty="0" smtClean="0"/>
              <a:t>Anders sind </a:t>
            </a:r>
            <a:r>
              <a:rPr lang="de-DE" b="1" dirty="0" smtClean="0"/>
              <a:t>erste Stichworte</a:t>
            </a:r>
            <a:r>
              <a:rPr lang="de-DE" dirty="0" smtClean="0"/>
              <a:t>: Einsamkeit, Existenzfrage, Empfindsamkeit </a:t>
            </a:r>
          </a:p>
          <a:p>
            <a:r>
              <a:rPr lang="de-DE" dirty="0" smtClean="0"/>
              <a:t>Im Vordergrund stehen </a:t>
            </a:r>
            <a:r>
              <a:rPr lang="de-DE" b="1" dirty="0" smtClean="0"/>
              <a:t>andere Fragen</a:t>
            </a:r>
            <a:r>
              <a:rPr lang="de-DE" dirty="0" smtClean="0"/>
              <a:t>: weniger Interesse an der Entstehungs-</a:t>
            </a:r>
            <a:r>
              <a:rPr lang="de-DE" dirty="0" err="1" smtClean="0"/>
              <a:t>geschichte</a:t>
            </a:r>
            <a:r>
              <a:rPr lang="de-DE" dirty="0" smtClean="0"/>
              <a:t> von Werken, sondern an exotischen Themen und Ausdrucksweisen</a:t>
            </a:r>
            <a:br>
              <a:rPr lang="de-DE" dirty="0" smtClean="0"/>
            </a:br>
            <a:r>
              <a:rPr lang="de-DE" dirty="0" smtClean="0"/>
              <a:t>(Beispiel: „Deutsche Liebe“ von Max Müller)</a:t>
            </a:r>
            <a:endParaRPr lang="de-DE" b="1" dirty="0" smtClean="0"/>
          </a:p>
          <a:p>
            <a:endParaRPr lang="de-DE" b="1" dirty="0" smtClean="0"/>
          </a:p>
          <a:p>
            <a:endParaRPr lang="de-DE" dirty="0" smtClean="0"/>
          </a:p>
          <a:p>
            <a:endParaRPr lang="de-DE" dirty="0" smtClean="0"/>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Gründung der Gesellschaft</a:t>
            </a:r>
            <a:endParaRPr lang="de-DE" dirty="0"/>
          </a:p>
        </p:txBody>
      </p:sp>
      <p:sp>
        <p:nvSpPr>
          <p:cNvPr id="3" name="Inhaltsplatzhalter 2"/>
          <p:cNvSpPr>
            <a:spLocks noGrp="1"/>
          </p:cNvSpPr>
          <p:nvPr>
            <p:ph idx="1"/>
          </p:nvPr>
        </p:nvSpPr>
        <p:spPr/>
        <p:txBody>
          <a:bodyPr>
            <a:normAutofit fontScale="92500" lnSpcReduction="20000"/>
          </a:bodyPr>
          <a:lstStyle/>
          <a:p>
            <a:pPr>
              <a:buNone/>
            </a:pPr>
            <a:r>
              <a:rPr lang="de-DE" sz="2800" b="1" dirty="0" smtClean="0"/>
              <a:t>wann?		</a:t>
            </a:r>
            <a:r>
              <a:rPr lang="de-DE" sz="2800" dirty="0" smtClean="0"/>
              <a:t>am 10. August 2009</a:t>
            </a:r>
          </a:p>
          <a:p>
            <a:pPr>
              <a:buNone/>
            </a:pPr>
            <a:r>
              <a:rPr lang="de-DE" sz="2800" b="1" dirty="0" smtClean="0"/>
              <a:t>wo?		</a:t>
            </a:r>
            <a:r>
              <a:rPr lang="de-DE" sz="2800" dirty="0" smtClean="0"/>
              <a:t>in Mainz</a:t>
            </a:r>
          </a:p>
          <a:p>
            <a:pPr>
              <a:buNone/>
            </a:pPr>
            <a:r>
              <a:rPr lang="de-DE" sz="2800" b="1" dirty="0" smtClean="0"/>
              <a:t>wer?		</a:t>
            </a:r>
            <a:r>
              <a:rPr lang="de-DE" sz="2800" dirty="0" smtClean="0"/>
              <a:t>Prof. Dr. Jang-Weon Seo</a:t>
            </a:r>
            <a:br>
              <a:rPr lang="de-DE" sz="2800" dirty="0" smtClean="0"/>
            </a:br>
            <a:r>
              <a:rPr lang="de-DE" sz="2800" dirty="0" smtClean="0"/>
              <a:t>		(Korea University)</a:t>
            </a:r>
          </a:p>
          <a:p>
            <a:pPr>
              <a:buNone/>
            </a:pPr>
            <a:r>
              <a:rPr lang="de-DE" sz="2800" dirty="0" smtClean="0"/>
              <a:t>			Prof. Dr. Sabine Obermaier</a:t>
            </a:r>
            <a:br>
              <a:rPr lang="de-DE" sz="2800" dirty="0" smtClean="0"/>
            </a:br>
            <a:r>
              <a:rPr lang="de-DE" sz="2800" dirty="0" smtClean="0"/>
              <a:t>		(Johannes Gutenberg-Universität Mainz)</a:t>
            </a:r>
          </a:p>
          <a:p>
            <a:pPr>
              <a:buNone/>
            </a:pPr>
            <a:r>
              <a:rPr lang="de-DE" sz="2800" b="1" dirty="0" smtClean="0"/>
              <a:t>wie?		</a:t>
            </a:r>
            <a:r>
              <a:rPr lang="de-DE" sz="2800" dirty="0" smtClean="0"/>
              <a:t>keine hierarchische, sondern </a:t>
            </a:r>
            <a:r>
              <a:rPr lang="de-DE" sz="2800" b="1" dirty="0" smtClean="0"/>
              <a:t>dialogische</a:t>
            </a:r>
            <a:r>
              <a:rPr lang="de-DE" sz="2800" dirty="0" smtClean="0"/>
              <a:t> </a:t>
            </a:r>
            <a:br>
              <a:rPr lang="de-DE" sz="2800" dirty="0" smtClean="0"/>
            </a:br>
            <a:r>
              <a:rPr lang="de-DE" sz="2800" dirty="0" smtClean="0"/>
              <a:t>		Struktur  der Gesellschaft</a:t>
            </a:r>
            <a:br>
              <a:rPr lang="de-DE" sz="2800" dirty="0" smtClean="0"/>
            </a:br>
            <a:r>
              <a:rPr lang="de-DE" sz="2800" dirty="0" smtClean="0"/>
              <a:t>		als lose Folge von </a:t>
            </a:r>
            <a:r>
              <a:rPr lang="de-DE" sz="2800" b="1" dirty="0" smtClean="0"/>
              <a:t>Veranstaltungen</a:t>
            </a:r>
            <a:r>
              <a:rPr lang="de-DE" sz="2800" dirty="0" smtClean="0"/>
              <a:t> und </a:t>
            </a:r>
            <a:br>
              <a:rPr lang="de-DE" sz="2800" dirty="0" smtClean="0"/>
            </a:br>
            <a:r>
              <a:rPr lang="de-DE" sz="2800" dirty="0" smtClean="0"/>
              <a:t>		anderen Aktivitäten, </a:t>
            </a:r>
            <a:br>
              <a:rPr lang="de-DE" sz="2800" dirty="0" smtClean="0"/>
            </a:br>
            <a:r>
              <a:rPr lang="de-DE" sz="2800" dirty="0" smtClean="0"/>
              <a:t>		dokumentiert auf der </a:t>
            </a:r>
            <a:r>
              <a:rPr lang="de-DE" sz="2800" b="1" dirty="0" smtClean="0"/>
              <a:t>Homepage</a:t>
            </a:r>
            <a:br>
              <a:rPr lang="de-DE" sz="2800" b="1" dirty="0" smtClean="0"/>
            </a:br>
            <a:r>
              <a:rPr lang="de-DE" sz="2800" b="1" dirty="0" smtClean="0"/>
              <a:t>		</a:t>
            </a:r>
            <a:r>
              <a:rPr lang="de-DE" sz="2800" b="1" dirty="0" err="1" smtClean="0">
                <a:hlinkClick r:id="rId2"/>
              </a:rPr>
              <a:t>www.delidi.de</a:t>
            </a:r>
            <a:r>
              <a:rPr lang="de-DE" sz="2800" b="1" dirty="0" smtClean="0"/>
              <a:t>  / </a:t>
            </a:r>
            <a:r>
              <a:rPr lang="de-DE" sz="2800" b="1" dirty="0" err="1" smtClean="0">
                <a:hlinkClick r:id="rId3"/>
              </a:rPr>
              <a:t>www.delidi.kr</a:t>
            </a:r>
            <a:r>
              <a:rPr lang="de-DE" sz="2800" b="1" dirty="0" smtClean="0"/>
              <a:t> </a:t>
            </a:r>
          </a:p>
          <a:p>
            <a:pPr>
              <a:buNone/>
            </a:pPr>
            <a:endParaRPr lang="de-DE"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Ziel: </a:t>
            </a:r>
            <a:r>
              <a:rPr lang="de-DE" b="1" dirty="0" smtClean="0"/>
              <a:t>Dialog</a:t>
            </a:r>
            <a:endParaRPr lang="de-DE" dirty="0"/>
          </a:p>
        </p:txBody>
      </p:sp>
      <p:sp>
        <p:nvSpPr>
          <p:cNvPr id="4" name="Inhaltsplatzhalter 3"/>
          <p:cNvSpPr>
            <a:spLocks noGrp="1"/>
          </p:cNvSpPr>
          <p:nvPr>
            <p:ph idx="1"/>
          </p:nvPr>
        </p:nvSpPr>
        <p:spPr/>
        <p:txBody>
          <a:bodyPr>
            <a:normAutofit/>
          </a:bodyPr>
          <a:lstStyle/>
          <a:p>
            <a:r>
              <a:rPr lang="de-DE" b="1" dirty="0" smtClean="0"/>
              <a:t>Dialog zwischen den Menschen</a:t>
            </a:r>
            <a:r>
              <a:rPr lang="de-DE" dirty="0" smtClean="0"/>
              <a:t> – zwischen Menschen, die sich für deutsche Literatur interessieren</a:t>
            </a:r>
            <a:br>
              <a:rPr lang="de-DE" dirty="0" smtClean="0"/>
            </a:br>
            <a:endParaRPr lang="de-DE" dirty="0" smtClean="0"/>
          </a:p>
          <a:p>
            <a:pPr>
              <a:buFont typeface="Symbol" pitchFamily="18" charset="2"/>
              <a:buChar char="-"/>
            </a:pPr>
            <a:r>
              <a:rPr lang="de-DE" sz="2400" dirty="0" smtClean="0"/>
              <a:t>Dialogsprache: deutsch, nicht koreanisch/chinesisch/japanisch</a:t>
            </a:r>
          </a:p>
          <a:p>
            <a:pPr>
              <a:buFont typeface="Symbol" pitchFamily="18" charset="2"/>
              <a:buChar char="-"/>
            </a:pPr>
            <a:r>
              <a:rPr lang="de-DE" sz="2400" dirty="0" smtClean="0"/>
              <a:t>Dialogpartner: nicht nur Wissenschaftlerinnen und Wissen-</a:t>
            </a:r>
            <a:r>
              <a:rPr lang="de-DE" sz="2400" dirty="0" err="1" smtClean="0"/>
              <a:t>schaftler</a:t>
            </a:r>
            <a:r>
              <a:rPr lang="de-DE" sz="2400" dirty="0" smtClean="0"/>
              <a:t> unter sich, sondern auch mit Schriftstellerinnen und Schriftstellern</a:t>
            </a:r>
            <a:endParaRPr lang="de-D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a:t>
            </a:r>
            <a:r>
              <a:rPr lang="de-DE" b="1" dirty="0" smtClean="0"/>
              <a:t>Dialog</a:t>
            </a:r>
            <a:endParaRPr lang="de-DE" dirty="0"/>
          </a:p>
        </p:txBody>
      </p:sp>
      <p:sp>
        <p:nvSpPr>
          <p:cNvPr id="3" name="Inhaltsplatzhalter 2"/>
          <p:cNvSpPr>
            <a:spLocks noGrp="1"/>
          </p:cNvSpPr>
          <p:nvPr>
            <p:ph idx="1"/>
          </p:nvPr>
        </p:nvSpPr>
        <p:spPr/>
        <p:txBody>
          <a:bodyPr/>
          <a:lstStyle/>
          <a:p>
            <a:r>
              <a:rPr lang="de-DE" b="1" dirty="0" smtClean="0"/>
              <a:t>Dialog zwischen den Kulturen</a:t>
            </a:r>
            <a:r>
              <a:rPr lang="de-DE" dirty="0" smtClean="0"/>
              <a:t> – über nationale und kulturelle Grenzen hinweg</a:t>
            </a:r>
            <a:br>
              <a:rPr lang="de-DE" dirty="0" smtClean="0"/>
            </a:br>
            <a:endParaRPr lang="de-DE" dirty="0" smtClean="0"/>
          </a:p>
          <a:p>
            <a:pPr>
              <a:buFont typeface="Symbol" pitchFamily="18" charset="2"/>
              <a:buChar char="-"/>
            </a:pPr>
            <a:r>
              <a:rPr lang="de-DE" sz="2400" dirty="0" smtClean="0"/>
              <a:t>Fernziel: nicht nur Dialog zwischen koreanischen und deutschsprachigen, sondern auch Dialog mit chinesischen</a:t>
            </a:r>
            <a:br>
              <a:rPr lang="de-DE" sz="2400" dirty="0" smtClean="0"/>
            </a:br>
            <a:r>
              <a:rPr lang="de-DE" sz="2400" dirty="0" smtClean="0"/>
              <a:t>und japanischen Literaturinteressierten</a:t>
            </a:r>
          </a:p>
          <a:p>
            <a:pPr>
              <a:buNone/>
            </a:pP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a:t>
            </a:r>
            <a:r>
              <a:rPr lang="de-DE" b="1" dirty="0" smtClean="0"/>
              <a:t>Dialog</a:t>
            </a:r>
            <a:endParaRPr lang="de-DE" b="1" dirty="0"/>
          </a:p>
        </p:txBody>
      </p:sp>
      <p:sp>
        <p:nvSpPr>
          <p:cNvPr id="3" name="Inhaltsplatzhalter 2"/>
          <p:cNvSpPr>
            <a:spLocks noGrp="1"/>
          </p:cNvSpPr>
          <p:nvPr>
            <p:ph idx="1"/>
          </p:nvPr>
        </p:nvSpPr>
        <p:spPr/>
        <p:txBody>
          <a:bodyPr>
            <a:normAutofit/>
          </a:bodyPr>
          <a:lstStyle/>
          <a:p>
            <a:r>
              <a:rPr lang="de-DE" b="1" dirty="0" smtClean="0"/>
              <a:t>Dialog zwischen den Texten</a:t>
            </a:r>
            <a:r>
              <a:rPr lang="de-DE" dirty="0" smtClean="0"/>
              <a:t> – zwischen Texten verschiedenster Form, Stilrichtung und Pro-</a:t>
            </a:r>
            <a:r>
              <a:rPr lang="de-DE" dirty="0" err="1" smtClean="0"/>
              <a:t>venienz</a:t>
            </a:r>
            <a:endParaRPr lang="de-DE" dirty="0" smtClean="0"/>
          </a:p>
          <a:p>
            <a:pPr>
              <a:buNone/>
            </a:pPr>
            <a:r>
              <a:rPr lang="de-DE" dirty="0" smtClean="0"/>
              <a:t>	</a:t>
            </a:r>
          </a:p>
          <a:p>
            <a:pPr>
              <a:buFont typeface="Symbol" pitchFamily="18" charset="2"/>
              <a:buChar char="-"/>
            </a:pPr>
            <a:r>
              <a:rPr lang="de-DE" sz="2400" dirty="0" smtClean="0"/>
              <a:t>Zeit: Texte aus Mittelalter, Neuzeit und Gegenwart</a:t>
            </a:r>
          </a:p>
          <a:p>
            <a:pPr>
              <a:buFont typeface="Symbol" pitchFamily="18" charset="2"/>
              <a:buChar char="-"/>
            </a:pPr>
            <a:r>
              <a:rPr lang="de-DE" sz="2400" dirty="0" smtClean="0"/>
              <a:t>Raum: Texte aus </a:t>
            </a:r>
            <a:r>
              <a:rPr lang="de-DE" sz="2400" dirty="0" smtClean="0"/>
              <a:t>Deutschland, Österreich und der Schweiz</a:t>
            </a:r>
            <a:endParaRPr lang="de-DE" sz="2400" dirty="0" smtClean="0"/>
          </a:p>
          <a:p>
            <a:pPr>
              <a:buFont typeface="Symbol" pitchFamily="18" charset="2"/>
              <a:buChar char="-"/>
            </a:pPr>
            <a:r>
              <a:rPr lang="de-DE" sz="2400" dirty="0" smtClean="0"/>
              <a:t>Stil: U- und E-Literatur</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a:t>
            </a:r>
            <a:r>
              <a:rPr lang="de-DE" b="1" dirty="0" smtClean="0"/>
              <a:t>freier</a:t>
            </a:r>
            <a:r>
              <a:rPr lang="de-DE" dirty="0" smtClean="0"/>
              <a:t> Dialog</a:t>
            </a:r>
            <a:endParaRPr lang="de-DE" dirty="0"/>
          </a:p>
        </p:txBody>
      </p:sp>
      <p:sp>
        <p:nvSpPr>
          <p:cNvPr id="3" name="Inhaltsplatzhalter 2"/>
          <p:cNvSpPr>
            <a:spLocks noGrp="1"/>
          </p:cNvSpPr>
          <p:nvPr>
            <p:ph idx="1"/>
          </p:nvPr>
        </p:nvSpPr>
        <p:spPr/>
        <p:txBody>
          <a:bodyPr>
            <a:normAutofit/>
          </a:bodyPr>
          <a:lstStyle/>
          <a:p>
            <a:r>
              <a:rPr lang="de-DE" dirty="0" smtClean="0"/>
              <a:t>frei im Sinne von </a:t>
            </a:r>
            <a:r>
              <a:rPr lang="de-DE" b="1" dirty="0" smtClean="0"/>
              <a:t>unzensiert</a:t>
            </a:r>
            <a:r>
              <a:rPr lang="de-DE" dirty="0" smtClean="0"/>
              <a:t>: Jede Idee, jede Meinung ist erlaubt</a:t>
            </a:r>
          </a:p>
          <a:p>
            <a:r>
              <a:rPr lang="de-DE" dirty="0" smtClean="0"/>
              <a:t>frei im Sinne von </a:t>
            </a:r>
            <a:r>
              <a:rPr lang="de-DE" b="1" dirty="0" smtClean="0"/>
              <a:t>uneingeschränkt</a:t>
            </a:r>
            <a:r>
              <a:rPr lang="de-DE" dirty="0" smtClean="0"/>
              <a:t>: Es gibt keine Festlegung auf ein bestimmtes theoretisches oder methodisches Konzept</a:t>
            </a:r>
          </a:p>
          <a:p>
            <a:r>
              <a:rPr lang="de-DE" dirty="0" smtClean="0"/>
              <a:t>frei im Sinne von </a:t>
            </a:r>
            <a:r>
              <a:rPr lang="de-DE" b="1" dirty="0" smtClean="0"/>
              <a:t>unabhängig</a:t>
            </a:r>
            <a:r>
              <a:rPr lang="de-DE" dirty="0" smtClean="0"/>
              <a:t>: Die Mitglieder kommunizieren unabhängig von Schulen und Moden</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Design">
  <a:themeElements>
    <a:clrScheme name="DeLiDi">
      <a:dk1>
        <a:srgbClr val="4F81BD"/>
      </a:dk1>
      <a:lt1>
        <a:sysClr val="window" lastClr="FFFFFF"/>
      </a:lt1>
      <a:dk2>
        <a:srgbClr val="1F497D"/>
      </a:dk2>
      <a:lt2>
        <a:srgbClr val="EEECE1"/>
      </a:lt2>
      <a:accent1>
        <a:srgbClr val="7F7F7F"/>
      </a:accent1>
      <a:accent2>
        <a:srgbClr val="7F7F7F"/>
      </a:accent2>
      <a:accent3>
        <a:srgbClr val="7F7F7F"/>
      </a:accent3>
      <a:accent4>
        <a:srgbClr val="7F7F7F"/>
      </a:accent4>
      <a:accent5>
        <a:srgbClr val="7F7F7F"/>
      </a:accent5>
      <a:accent6>
        <a:srgbClr val="7F7F7F"/>
      </a:accent6>
      <a:hlink>
        <a:srgbClr val="7F7F7F"/>
      </a:hlink>
      <a:folHlink>
        <a:srgbClr val="7F7F7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584</Words>
  <Application>Microsoft Office PowerPoint</Application>
  <PresentationFormat>Bildschirmpräsentation (4:3)</PresentationFormat>
  <Paragraphs>92</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Larissa-Design</vt:lpstr>
      <vt:lpstr>Deutsche Literatur im Dialog</vt:lpstr>
      <vt:lpstr>Themen des Vortrags</vt:lpstr>
      <vt:lpstr>Ausgangssituation</vt:lpstr>
      <vt:lpstr>Ein paar Beispiele</vt:lpstr>
      <vt:lpstr>Gründung der Gesellschaft</vt:lpstr>
      <vt:lpstr>Ziel: Dialog</vt:lpstr>
      <vt:lpstr>Ziel: Dialog</vt:lpstr>
      <vt:lpstr>Ziel: Dialog</vt:lpstr>
      <vt:lpstr>Ziel: freier Dialog</vt:lpstr>
      <vt:lpstr>Bisherige Veranstaltungen</vt:lpstr>
      <vt:lpstr>Bisherige Veranstaltungen</vt:lpstr>
      <vt:lpstr>Bisherige Veranstaltungen</vt:lpstr>
      <vt:lpstr>Bisherige Medien: Homepage</vt:lpstr>
      <vt:lpstr>Im Aufbau: Hilfreiche Links </vt:lpstr>
      <vt:lpstr>Visionen: Netzwerk DeLiDi</vt:lpstr>
      <vt:lpstr>Netzwerk DeLiDi: Bausteine</vt:lpstr>
      <vt:lpstr>Visionen: E-Forum</vt:lpstr>
      <vt:lpstr>Visionen: (Jahres-)Tagungen</vt:lpstr>
      <vt:lpstr>Visionen: Jahrbuch</vt:lpstr>
      <vt:lpstr>Und jetzt sind wir gespannt…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Deutsche Literatur im Dialog</dc:title>
  <dc:creator>Sabine</dc:creator>
  <cp:lastModifiedBy>Sabine</cp:lastModifiedBy>
  <cp:revision>67</cp:revision>
  <dcterms:created xsi:type="dcterms:W3CDTF">2012-03-09T09:38:00Z</dcterms:created>
  <dcterms:modified xsi:type="dcterms:W3CDTF">2012-08-16T08:15:52Z</dcterms:modified>
</cp:coreProperties>
</file>